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p:scale>
          <a:sx n="57" d="100"/>
          <a:sy n="57" d="100"/>
        </p:scale>
        <p:origin x="42" y="7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53142BD-2124-4BBA-B443-2C2DE96DAAE0}" type="datetimeFigureOut">
              <a:rPr kumimoji="1" lang="ja-JP" altLang="en-US" smtClean="0"/>
              <a:t>2021/3/17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209234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53142BD-2124-4BBA-B443-2C2DE96DAAE0}" type="datetimeFigureOut">
              <a:rPr kumimoji="1" lang="ja-JP" altLang="en-US" smtClean="0"/>
              <a:t>2021/3/17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122296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53142BD-2124-4BBA-B443-2C2DE96DAAE0}" type="datetimeFigureOut">
              <a:rPr kumimoji="1" lang="ja-JP" altLang="en-US" smtClean="0"/>
              <a:t>2021/3/17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528527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53142BD-2124-4BBA-B443-2C2DE96DAAE0}" type="datetimeFigureOut">
              <a:rPr kumimoji="1" lang="ja-JP" altLang="en-US" smtClean="0"/>
              <a:t>2021/3/17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343987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53142BD-2124-4BBA-B443-2C2DE96DAAE0}" type="datetimeFigureOut">
              <a:rPr kumimoji="1" lang="ja-JP" altLang="en-US" smtClean="0"/>
              <a:t>2021/3/17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3608526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53142BD-2124-4BBA-B443-2C2DE96DAAE0}" type="datetimeFigureOut">
              <a:rPr kumimoji="1" lang="ja-JP" altLang="en-US" smtClean="0"/>
              <a:t>2021/3/17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3861708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53142BD-2124-4BBA-B443-2C2DE96DAAE0}" type="datetimeFigureOut">
              <a:rPr kumimoji="1" lang="ja-JP" altLang="en-US" smtClean="0"/>
              <a:t>2021/3/17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3387489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53142BD-2124-4BBA-B443-2C2DE96DAAE0}" type="datetimeFigureOut">
              <a:rPr kumimoji="1" lang="ja-JP" altLang="en-US" smtClean="0"/>
              <a:t>2021/3/17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618983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53142BD-2124-4BBA-B443-2C2DE96DAAE0}" type="datetimeFigureOut">
              <a:rPr kumimoji="1" lang="ja-JP" altLang="en-US" smtClean="0"/>
              <a:t>2021/3/17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2032527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53142BD-2124-4BBA-B443-2C2DE96DAAE0}" type="datetimeFigureOut">
              <a:rPr kumimoji="1" lang="ja-JP" altLang="en-US" smtClean="0"/>
              <a:t>2021/3/17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639711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53142BD-2124-4BBA-B443-2C2DE96DAAE0}" type="datetimeFigureOut">
              <a:rPr kumimoji="1" lang="ja-JP" altLang="en-US" smtClean="0"/>
              <a:t>2021/3/17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1059377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3142BD-2124-4BBA-B443-2C2DE96DAAE0}" type="datetimeFigureOut">
              <a:rPr kumimoji="1" lang="ja-JP" altLang="en-US" smtClean="0"/>
              <a:t>2021/3/17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8F5AE0-5BC6-4441-8FC1-B756BDD3BD4F}" type="slidenum">
              <a:rPr kumimoji="1" lang="ja-JP" altLang="en-US" smtClean="0"/>
              <a:t>‹#›</a:t>
            </a:fld>
            <a:endParaRPr kumimoji="1" lang="ja-JP" altLang="en-US"/>
          </a:p>
        </p:txBody>
      </p:sp>
    </p:spTree>
    <p:extLst>
      <p:ext uri="{BB962C8B-B14F-4D97-AF65-F5344CB8AC3E}">
        <p14:creationId xmlns:p14="http://schemas.microsoft.com/office/powerpoint/2010/main" val="1030783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47648" y="0"/>
            <a:ext cx="11712787" cy="578100"/>
          </a:xfrm>
          <a:solidFill>
            <a:srgbClr val="92D050"/>
          </a:solidFill>
        </p:spPr>
        <p:txBody>
          <a:bodyPr>
            <a:normAutofit/>
          </a:bodyPr>
          <a:lstStyle/>
          <a:p>
            <a:r>
              <a:rPr kumimoji="1" lang="ja-JP" altLang="en-US" sz="2400" b="1" dirty="0" smtClean="0"/>
              <a:t>事業内容</a:t>
            </a:r>
            <a:endParaRPr kumimoji="1" lang="ja-JP" altLang="en-US" sz="2400" b="1" dirty="0"/>
          </a:p>
        </p:txBody>
      </p:sp>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6974" y="3721135"/>
            <a:ext cx="1810981" cy="1358236"/>
          </a:xfrm>
          <a:prstGeom prst="rect">
            <a:avLst/>
          </a:prstGeom>
        </p:spPr>
      </p:pic>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6974" y="5177109"/>
            <a:ext cx="1810981" cy="1358236"/>
          </a:xfrm>
          <a:prstGeom prst="rect">
            <a:avLst/>
          </a:prstGeom>
        </p:spPr>
      </p:pic>
      <p:sp>
        <p:nvSpPr>
          <p:cNvPr id="6" name="テキスト ボックス 5"/>
          <p:cNvSpPr txBox="1"/>
          <p:nvPr/>
        </p:nvSpPr>
        <p:spPr>
          <a:xfrm>
            <a:off x="247649" y="578100"/>
            <a:ext cx="11712787" cy="2492990"/>
          </a:xfrm>
          <a:prstGeom prst="rect">
            <a:avLst/>
          </a:prstGeom>
          <a:noFill/>
          <a:ln>
            <a:solidFill>
              <a:srgbClr val="FF0000"/>
            </a:solidFill>
          </a:ln>
        </p:spPr>
        <p:txBody>
          <a:bodyPr wrap="square" rtlCol="0">
            <a:spAutoFit/>
          </a:bodyPr>
          <a:lstStyle/>
          <a:p>
            <a:r>
              <a:rPr kumimoji="1" lang="ja-JP" altLang="en-US" sz="1200" dirty="0" smtClean="0"/>
              <a:t>　森林所有者等が行う間伐、植栽に対して</a:t>
            </a:r>
            <a:r>
              <a:rPr lang="ja-JP" altLang="en-US" sz="1200" dirty="0" smtClean="0"/>
              <a:t>支援する。</a:t>
            </a:r>
            <a:endParaRPr lang="en-US" altLang="ja-JP" sz="1200" dirty="0" smtClean="0"/>
          </a:p>
          <a:p>
            <a:r>
              <a:rPr lang="ja-JP" altLang="en-US" sz="1200" dirty="0" smtClean="0"/>
              <a:t>１　交付対象者・・・森林</a:t>
            </a:r>
            <a:r>
              <a:rPr lang="ja-JP" altLang="en-US" sz="1200" dirty="0" smtClean="0"/>
              <a:t>所有者等</a:t>
            </a:r>
            <a:endParaRPr lang="en-US" altLang="ja-JP" sz="1200" dirty="0" smtClean="0"/>
          </a:p>
          <a:p>
            <a:r>
              <a:rPr lang="ja-JP" altLang="en-US" sz="1200" dirty="0" smtClean="0"/>
              <a:t>２　交付の対象・・</a:t>
            </a:r>
            <a:r>
              <a:rPr lang="ja-JP" altLang="en-US" sz="1200" dirty="0"/>
              <a:t>・本市の区域内における地域森林計画（森林法（昭和２６年法律第２４９号）第５条第１項に規定する地域森林計画をいう。）の対象となる民有林において、１</a:t>
            </a:r>
            <a:r>
              <a:rPr lang="ja-JP" altLang="en-US" sz="1200" dirty="0" smtClean="0"/>
              <a:t>施業地</a:t>
            </a:r>
            <a:endParaRPr lang="en-US" altLang="ja-JP" sz="1200" dirty="0" smtClean="0"/>
          </a:p>
          <a:p>
            <a:r>
              <a:rPr lang="ja-JP" altLang="en-US" sz="1200" dirty="0"/>
              <a:t>　</a:t>
            </a:r>
            <a:r>
              <a:rPr lang="ja-JP" altLang="en-US" sz="1200" dirty="0" smtClean="0"/>
              <a:t>　　　　　　　　　の</a:t>
            </a:r>
            <a:r>
              <a:rPr lang="ja-JP" altLang="en-US" sz="1200" dirty="0"/>
              <a:t>面積（隣接する森林において同一年度内に間伐又は植栽等を行う場合にあっては、当該森林面積を加えた面積）が５ヘクタール未満の間伐又は植栽等を</a:t>
            </a:r>
            <a:r>
              <a:rPr lang="ja-JP" altLang="en-US" sz="1200" dirty="0" smtClean="0"/>
              <a:t>対象と</a:t>
            </a:r>
            <a:r>
              <a:rPr lang="ja-JP" altLang="en-US" sz="1200" dirty="0" err="1" smtClean="0"/>
              <a:t>す</a:t>
            </a:r>
            <a:endParaRPr lang="en-US" altLang="ja-JP" sz="1200" dirty="0" smtClean="0"/>
          </a:p>
          <a:p>
            <a:r>
              <a:rPr lang="ja-JP" altLang="en-US" sz="1200" dirty="0"/>
              <a:t>　</a:t>
            </a:r>
            <a:r>
              <a:rPr lang="ja-JP" altLang="en-US" sz="1200" dirty="0" smtClean="0"/>
              <a:t>　　　　　　　　　</a:t>
            </a:r>
            <a:r>
              <a:rPr lang="ja-JP" altLang="en-US" sz="1200" dirty="0" smtClean="0"/>
              <a:t>る</a:t>
            </a:r>
            <a:r>
              <a:rPr lang="ja-JP" altLang="en-US" sz="1200" dirty="0" smtClean="0"/>
              <a:t>。</a:t>
            </a:r>
            <a:endParaRPr lang="en-US" altLang="ja-JP" sz="1200" dirty="0" smtClean="0"/>
          </a:p>
          <a:p>
            <a:r>
              <a:rPr lang="ja-JP" altLang="en-US" sz="1200" dirty="0" smtClean="0"/>
              <a:t>　　　　　　　　　　　</a:t>
            </a:r>
            <a:r>
              <a:rPr lang="ja-JP" altLang="en-US" sz="1200" dirty="0"/>
              <a:t>　</a:t>
            </a:r>
            <a:r>
              <a:rPr lang="ja-JP" altLang="en-US" sz="1200" dirty="0" smtClean="0"/>
              <a:t>（１）　</a:t>
            </a:r>
            <a:r>
              <a:rPr lang="ja-JP" altLang="en-US" sz="1200" dirty="0" smtClean="0"/>
              <a:t>間伐</a:t>
            </a:r>
            <a:endParaRPr lang="en-US" altLang="ja-JP" sz="1200" dirty="0" smtClean="0"/>
          </a:p>
          <a:p>
            <a:r>
              <a:rPr lang="ja-JP" altLang="en-US" sz="1200" dirty="0"/>
              <a:t>　</a:t>
            </a:r>
            <a:r>
              <a:rPr lang="ja-JP" altLang="en-US" sz="1200" dirty="0" smtClean="0"/>
              <a:t>　　　　　　　　　　</a:t>
            </a:r>
            <a:r>
              <a:rPr lang="ja-JP" altLang="en-US" sz="1200" dirty="0" smtClean="0"/>
              <a:t>　　　</a:t>
            </a:r>
            <a:r>
              <a:rPr lang="ja-JP" altLang="en-US" sz="1200" dirty="0" smtClean="0"/>
              <a:t>　</a:t>
            </a:r>
            <a:r>
              <a:rPr lang="ja-JP" altLang="en-US" sz="1200" dirty="0"/>
              <a:t>人工林（スギ林及びヒノキ林に限る。以下同じ。）において、適正な密度管理を目的として行う不良木の</a:t>
            </a:r>
            <a:r>
              <a:rPr lang="ja-JP" altLang="en-US" sz="1200" dirty="0" smtClean="0"/>
              <a:t>伐採。</a:t>
            </a:r>
            <a:r>
              <a:rPr lang="ja-JP" altLang="en-US" sz="1200" dirty="0"/>
              <a:t>　</a:t>
            </a:r>
            <a:r>
              <a:rPr lang="ja-JP" altLang="en-US" sz="1200" dirty="0" smtClean="0"/>
              <a:t>　　　　　　　　　　　</a:t>
            </a:r>
            <a:endParaRPr lang="en-US" altLang="ja-JP" sz="1200" dirty="0" smtClean="0"/>
          </a:p>
          <a:p>
            <a:r>
              <a:rPr lang="ja-JP" altLang="en-US" sz="1200" dirty="0"/>
              <a:t>　</a:t>
            </a:r>
            <a:r>
              <a:rPr lang="ja-JP" altLang="en-US" sz="1200" dirty="0" smtClean="0"/>
              <a:t>　　　　　　　　　　　</a:t>
            </a:r>
            <a:r>
              <a:rPr lang="ja-JP" altLang="en-US" sz="1200" dirty="0" smtClean="0"/>
              <a:t>（</a:t>
            </a:r>
            <a:r>
              <a:rPr lang="ja-JP" altLang="en-US" sz="1200" dirty="0" smtClean="0"/>
              <a:t>２）　植栽</a:t>
            </a:r>
            <a:endParaRPr lang="en-US" altLang="ja-JP" sz="1200" dirty="0" smtClean="0"/>
          </a:p>
          <a:p>
            <a:r>
              <a:rPr lang="ja-JP" altLang="en-US" sz="1200" dirty="0"/>
              <a:t>　</a:t>
            </a:r>
            <a:r>
              <a:rPr lang="ja-JP" altLang="en-US" sz="1200" dirty="0" smtClean="0"/>
              <a:t>　　　　　　　　　　　　</a:t>
            </a:r>
            <a:r>
              <a:rPr lang="ja-JP" altLang="ja-JP" sz="1200" dirty="0"/>
              <a:t>人工林において、優良な育成単層林の造成を目的として行う植栽及び野生鳥獣による森林被害の防止、野生鳥獣の移動の制御等を目的として行う鳥獣害</a:t>
            </a:r>
            <a:r>
              <a:rPr lang="ja-JP" altLang="ja-JP" sz="1200" dirty="0" smtClean="0"/>
              <a:t>防止</a:t>
            </a:r>
            <a:r>
              <a:rPr lang="ja-JP" altLang="en-US" sz="1200" dirty="0" smtClean="0"/>
              <a:t>　</a:t>
            </a:r>
            <a:endParaRPr lang="en-US" altLang="ja-JP" sz="1200" dirty="0" smtClean="0"/>
          </a:p>
          <a:p>
            <a:r>
              <a:rPr lang="ja-JP" altLang="en-US" sz="1200" dirty="0"/>
              <a:t>　</a:t>
            </a:r>
            <a:r>
              <a:rPr lang="ja-JP" altLang="en-US" sz="1200" dirty="0" smtClean="0"/>
              <a:t>　　　　　　　　　　　</a:t>
            </a:r>
            <a:r>
              <a:rPr lang="ja-JP" altLang="ja-JP" sz="1200" dirty="0" smtClean="0"/>
              <a:t>施設</a:t>
            </a:r>
            <a:r>
              <a:rPr lang="ja-JP" altLang="ja-JP" sz="1200" dirty="0"/>
              <a:t>等の</a:t>
            </a:r>
            <a:r>
              <a:rPr lang="ja-JP" altLang="ja-JP" sz="1200" dirty="0" smtClean="0"/>
              <a:t>整備。</a:t>
            </a:r>
            <a:endParaRPr lang="en-US" altLang="ja-JP" sz="1200" dirty="0" smtClean="0"/>
          </a:p>
          <a:p>
            <a:r>
              <a:rPr kumimoji="1" lang="ja-JP" altLang="en-US" sz="1200" dirty="0" smtClean="0"/>
              <a:t>３</a:t>
            </a:r>
            <a:r>
              <a:rPr kumimoji="1" lang="ja-JP" altLang="en-US" sz="1200" dirty="0" smtClean="0"/>
              <a:t>　交付対象経費・・・</a:t>
            </a:r>
            <a:r>
              <a:rPr lang="ja-JP" altLang="ja-JP" sz="1200" dirty="0" smtClean="0"/>
              <a:t>「</a:t>
            </a:r>
            <a:r>
              <a:rPr lang="ja-JP" altLang="ja-JP" sz="1200" dirty="0"/>
              <a:t>森林環境保全整備事業実施要領（平成１４年３月２９日１３林</a:t>
            </a:r>
            <a:r>
              <a:rPr lang="ja-JP" altLang="ja-JP" sz="1200" dirty="0" err="1"/>
              <a:t>整整</a:t>
            </a:r>
            <a:r>
              <a:rPr lang="ja-JP" altLang="ja-JP" sz="1200" dirty="0"/>
              <a:t>第８８５号林野庁長官通知）</a:t>
            </a:r>
            <a:r>
              <a:rPr lang="ja-JP" altLang="ja-JP" sz="1200" dirty="0" smtClean="0"/>
              <a:t>第５の</a:t>
            </a:r>
            <a:r>
              <a:rPr lang="ja-JP" altLang="ja-JP" sz="1200" dirty="0"/>
              <a:t>４」の要領に基づき三重県が定める標準単価に事業量を</a:t>
            </a:r>
            <a:r>
              <a:rPr lang="ja-JP" altLang="ja-JP" sz="1200" dirty="0" smtClean="0"/>
              <a:t>乗</a:t>
            </a:r>
            <a:endParaRPr lang="en-US" altLang="ja-JP" sz="1200" dirty="0" smtClean="0"/>
          </a:p>
          <a:p>
            <a:r>
              <a:rPr lang="ja-JP" altLang="en-US" sz="1200" dirty="0"/>
              <a:t>　</a:t>
            </a:r>
            <a:r>
              <a:rPr lang="ja-JP" altLang="en-US" sz="1200" dirty="0" smtClean="0"/>
              <a:t>　　　　　　　　　　　</a:t>
            </a:r>
            <a:r>
              <a:rPr lang="ja-JP" altLang="ja-JP" sz="1200" dirty="0" err="1" smtClean="0"/>
              <a:t>じて</a:t>
            </a:r>
            <a:r>
              <a:rPr lang="ja-JP" altLang="ja-JP" sz="1200" dirty="0"/>
              <a:t>得た額を交付対象経費とする</a:t>
            </a:r>
            <a:r>
              <a:rPr lang="ja-JP" altLang="ja-JP" sz="1200" dirty="0" smtClean="0"/>
              <a:t>。</a:t>
            </a:r>
            <a:endParaRPr lang="en-US" altLang="ja-JP" sz="1200" dirty="0" smtClean="0"/>
          </a:p>
          <a:p>
            <a:r>
              <a:rPr lang="ja-JP" altLang="en-US" sz="1200" dirty="0" smtClean="0"/>
              <a:t>４　補助金の額</a:t>
            </a:r>
            <a:r>
              <a:rPr kumimoji="1" lang="ja-JP" altLang="en-US" sz="1200" dirty="0" smtClean="0"/>
              <a:t>・・・交付対象経費に下記の表の補助率を乗じた額を上限とする。</a:t>
            </a:r>
            <a:endParaRPr kumimoji="1" lang="ja-JP" altLang="en-US" sz="1200" dirty="0"/>
          </a:p>
        </p:txBody>
      </p:sp>
      <p:sp>
        <p:nvSpPr>
          <p:cNvPr id="7" name="テキスト ボックス 6"/>
          <p:cNvSpPr txBox="1"/>
          <p:nvPr/>
        </p:nvSpPr>
        <p:spPr>
          <a:xfrm>
            <a:off x="2618731" y="3800934"/>
            <a:ext cx="2607896" cy="1200329"/>
          </a:xfrm>
          <a:prstGeom prst="rect">
            <a:avLst/>
          </a:prstGeom>
          <a:noFill/>
        </p:spPr>
        <p:txBody>
          <a:bodyPr wrap="square" rtlCol="0">
            <a:spAutoFit/>
          </a:bodyPr>
          <a:lstStyle/>
          <a:p>
            <a:pPr algn="ctr"/>
            <a:r>
              <a:rPr kumimoji="1" lang="ja-JP" altLang="en-US" sz="1200" dirty="0" smtClean="0"/>
              <a:t>間伐</a:t>
            </a:r>
            <a:endParaRPr kumimoji="1" lang="en-US" altLang="ja-JP" sz="1200" dirty="0" smtClean="0"/>
          </a:p>
          <a:p>
            <a:endParaRPr kumimoji="1" lang="en-US" altLang="ja-JP" sz="1200" dirty="0" smtClean="0"/>
          </a:p>
          <a:p>
            <a:r>
              <a:rPr lang="ja-JP" altLang="en-US" sz="1200" dirty="0" smtClean="0"/>
              <a:t>混み合った森林は立木同士が育成を阻害するようになり、森林の有する多面的機能が低下することから、抜き伐りをし、適正な密度管理を行う。</a:t>
            </a:r>
            <a:endParaRPr kumimoji="1" lang="en-US" altLang="ja-JP" sz="1200" dirty="0" smtClean="0"/>
          </a:p>
        </p:txBody>
      </p:sp>
      <p:sp>
        <p:nvSpPr>
          <p:cNvPr id="8" name="テキスト ボックス 7"/>
          <p:cNvSpPr txBox="1"/>
          <p:nvPr/>
        </p:nvSpPr>
        <p:spPr>
          <a:xfrm>
            <a:off x="2618731" y="5177109"/>
            <a:ext cx="2607896" cy="1200329"/>
          </a:xfrm>
          <a:prstGeom prst="rect">
            <a:avLst/>
          </a:prstGeom>
          <a:noFill/>
        </p:spPr>
        <p:txBody>
          <a:bodyPr wrap="square" rtlCol="0">
            <a:spAutoFit/>
          </a:bodyPr>
          <a:lstStyle/>
          <a:p>
            <a:pPr algn="ctr"/>
            <a:r>
              <a:rPr kumimoji="1" lang="ja-JP" altLang="en-US" sz="1200" dirty="0" smtClean="0"/>
              <a:t>植栽</a:t>
            </a:r>
            <a:endParaRPr kumimoji="1" lang="en-US" altLang="ja-JP" sz="1200" dirty="0" smtClean="0"/>
          </a:p>
          <a:p>
            <a:pPr algn="ctr"/>
            <a:endParaRPr kumimoji="1" lang="en-US" altLang="ja-JP" sz="1200" dirty="0" smtClean="0"/>
          </a:p>
          <a:p>
            <a:r>
              <a:rPr kumimoji="1" lang="ja-JP" altLang="en-US" sz="1200" dirty="0" smtClean="0"/>
              <a:t>伐採跡地が放置されると、土砂災害等の災害が発生してしまう原因となるため、新たに森林を作るために、苗木の植付けを行う。</a:t>
            </a:r>
            <a:endParaRPr kumimoji="1" lang="en-US" altLang="ja-JP" sz="1200" dirty="0" smtClean="0"/>
          </a:p>
        </p:txBody>
      </p:sp>
      <p:graphicFrame>
        <p:nvGraphicFramePr>
          <p:cNvPr id="3" name="表 2"/>
          <p:cNvGraphicFramePr>
            <a:graphicFrameLocks noGrp="1"/>
          </p:cNvGraphicFramePr>
          <p:nvPr>
            <p:extLst>
              <p:ext uri="{D42A27DB-BD31-4B8C-83A1-F6EECF244321}">
                <p14:modId xmlns:p14="http://schemas.microsoft.com/office/powerpoint/2010/main" val="3456536311"/>
              </p:ext>
            </p:extLst>
          </p:nvPr>
        </p:nvGraphicFramePr>
        <p:xfrm>
          <a:off x="5351539" y="3721135"/>
          <a:ext cx="6113097" cy="2448800"/>
        </p:xfrm>
        <a:graphic>
          <a:graphicData uri="http://schemas.openxmlformats.org/drawingml/2006/table">
            <a:tbl>
              <a:tblPr firstRow="1" firstCol="1" bandRow="1">
                <a:tableStyleId>{93296810-A885-4BE3-A3E7-6D5BEEA58F35}</a:tableStyleId>
              </a:tblPr>
              <a:tblGrid>
                <a:gridCol w="2037211"/>
                <a:gridCol w="2037943"/>
                <a:gridCol w="2037943"/>
              </a:tblGrid>
              <a:tr h="420188">
                <a:tc>
                  <a:txBody>
                    <a:bodyPr/>
                    <a:lstStyle/>
                    <a:p>
                      <a:pPr algn="ctr">
                        <a:spcAft>
                          <a:spcPts val="0"/>
                        </a:spcAft>
                      </a:pPr>
                      <a:r>
                        <a:rPr lang="ja-JP" sz="1200" kern="100" dirty="0">
                          <a:effectLst/>
                        </a:rPr>
                        <a:t>事業</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200" kern="100">
                          <a:effectLst/>
                        </a:rPr>
                        <a:t>内訳</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200" kern="100">
                          <a:effectLst/>
                        </a:rPr>
                        <a:t>補助率</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402106">
                <a:tc rowSpan="3">
                  <a:txBody>
                    <a:bodyPr/>
                    <a:lstStyle/>
                    <a:p>
                      <a:pPr algn="just">
                        <a:spcAft>
                          <a:spcPts val="0"/>
                        </a:spcAft>
                      </a:pPr>
                      <a:r>
                        <a:rPr lang="ja-JP" sz="1200" kern="100">
                          <a:effectLst/>
                        </a:rPr>
                        <a:t>間伐促進事業</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l">
                        <a:spcAft>
                          <a:spcPts val="0"/>
                        </a:spcAft>
                      </a:pPr>
                      <a:r>
                        <a:rPr lang="ja-JP" sz="1200" kern="100" dirty="0">
                          <a:effectLst/>
                        </a:rPr>
                        <a:t>搬出間伐（市内）</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algn="r">
                        <a:spcAft>
                          <a:spcPts val="0"/>
                        </a:spcAft>
                      </a:pPr>
                      <a:r>
                        <a:rPr lang="ja-JP" sz="1200" kern="100" dirty="0">
                          <a:effectLst/>
                        </a:rPr>
                        <a:t>１００分の７０</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solidFill>
                      <a:schemeClr val="accent6">
                        <a:lumMod val="40000"/>
                        <a:lumOff val="60000"/>
                      </a:schemeClr>
                    </a:solidFill>
                  </a:tcPr>
                </a:tc>
              </a:tr>
              <a:tr h="420188">
                <a:tc vMerge="1">
                  <a:txBody>
                    <a:bodyPr/>
                    <a:lstStyle/>
                    <a:p>
                      <a:endParaRPr kumimoji="1" lang="ja-JP" altLang="en-US"/>
                    </a:p>
                  </a:txBody>
                  <a:tcPr/>
                </a:tc>
                <a:tc>
                  <a:txBody>
                    <a:bodyPr/>
                    <a:lstStyle/>
                    <a:p>
                      <a:pPr algn="l">
                        <a:spcAft>
                          <a:spcPts val="0"/>
                        </a:spcAft>
                      </a:pPr>
                      <a:r>
                        <a:rPr lang="ja-JP" sz="1200" kern="100" dirty="0">
                          <a:effectLst/>
                        </a:rPr>
                        <a:t>搬出間伐（市外）</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ja-JP" sz="1200" kern="100">
                          <a:effectLst/>
                        </a:rPr>
                        <a:t>１００分の５０</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402106">
                <a:tc vMerge="1">
                  <a:txBody>
                    <a:bodyPr/>
                    <a:lstStyle/>
                    <a:p>
                      <a:endParaRPr kumimoji="1" lang="ja-JP" altLang="en-US"/>
                    </a:p>
                  </a:txBody>
                  <a:tcPr/>
                </a:tc>
                <a:tc>
                  <a:txBody>
                    <a:bodyPr/>
                    <a:lstStyle/>
                    <a:p>
                      <a:pPr algn="l">
                        <a:spcAft>
                          <a:spcPts val="0"/>
                        </a:spcAft>
                      </a:pPr>
                      <a:r>
                        <a:rPr lang="ja-JP" sz="1200" kern="100" dirty="0">
                          <a:effectLst/>
                        </a:rPr>
                        <a:t>保育間伐</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algn="r">
                        <a:spcAft>
                          <a:spcPts val="0"/>
                        </a:spcAft>
                      </a:pPr>
                      <a:r>
                        <a:rPr lang="ja-JP" sz="1200" kern="100" dirty="0">
                          <a:effectLst/>
                        </a:rPr>
                        <a:t>１００分の７０</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solidFill>
                      <a:schemeClr val="accent6">
                        <a:lumMod val="40000"/>
                        <a:lumOff val="60000"/>
                      </a:schemeClr>
                    </a:solidFill>
                  </a:tcPr>
                </a:tc>
              </a:tr>
              <a:tr h="402106">
                <a:tc rowSpan="2">
                  <a:txBody>
                    <a:bodyPr/>
                    <a:lstStyle/>
                    <a:p>
                      <a:pPr algn="just">
                        <a:spcAft>
                          <a:spcPts val="0"/>
                        </a:spcAft>
                      </a:pPr>
                      <a:r>
                        <a:rPr lang="ja-JP" sz="1200" kern="100" dirty="0">
                          <a:effectLst/>
                        </a:rPr>
                        <a:t>植栽等支援事業</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l">
                        <a:spcAft>
                          <a:spcPts val="0"/>
                        </a:spcAft>
                      </a:pPr>
                      <a:r>
                        <a:rPr lang="ja-JP" sz="1200" kern="100" dirty="0">
                          <a:effectLst/>
                        </a:rPr>
                        <a:t>植栽</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algn="r">
                        <a:spcAft>
                          <a:spcPts val="0"/>
                        </a:spcAft>
                      </a:pPr>
                      <a:r>
                        <a:rPr lang="ja-JP" sz="1200" kern="100" dirty="0">
                          <a:effectLst/>
                        </a:rPr>
                        <a:t>１００分の７０</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solidFill>
                      <a:schemeClr val="accent6">
                        <a:lumMod val="40000"/>
                        <a:lumOff val="60000"/>
                      </a:schemeClr>
                    </a:solidFill>
                  </a:tcPr>
                </a:tc>
              </a:tr>
              <a:tr h="402106">
                <a:tc vMerge="1">
                  <a:txBody>
                    <a:bodyPr/>
                    <a:lstStyle/>
                    <a:p>
                      <a:endParaRPr kumimoji="1" lang="ja-JP" altLang="en-US"/>
                    </a:p>
                  </a:txBody>
                  <a:tcPr/>
                </a:tc>
                <a:tc>
                  <a:txBody>
                    <a:bodyPr/>
                    <a:lstStyle/>
                    <a:p>
                      <a:pPr algn="l">
                        <a:spcAft>
                          <a:spcPts val="0"/>
                        </a:spcAft>
                      </a:pPr>
                      <a:r>
                        <a:rPr lang="ja-JP" sz="1200" kern="100" dirty="0">
                          <a:effectLst/>
                        </a:rPr>
                        <a:t>鳥獣害防止施設等整備</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algn="r">
                        <a:spcAft>
                          <a:spcPts val="0"/>
                        </a:spcAft>
                      </a:pPr>
                      <a:r>
                        <a:rPr lang="ja-JP" sz="1200" kern="100" dirty="0">
                          <a:effectLst/>
                        </a:rPr>
                        <a:t>１００分の７０</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solidFill>
                      <a:schemeClr val="accent6">
                        <a:lumMod val="40000"/>
                        <a:lumOff val="60000"/>
                      </a:schemeClr>
                    </a:solidFill>
                  </a:tcPr>
                </a:tc>
              </a:tr>
            </a:tbl>
          </a:graphicData>
        </a:graphic>
      </p:graphicFrame>
    </p:spTree>
    <p:extLst>
      <p:ext uri="{BB962C8B-B14F-4D97-AF65-F5344CB8AC3E}">
        <p14:creationId xmlns:p14="http://schemas.microsoft.com/office/powerpoint/2010/main" val="38335583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otalTime>481</TotalTime>
  <Words>118</Words>
  <PresentationFormat>ワイド画面</PresentationFormat>
  <Paragraphs>35</Paragraphs>
  <Slides>1</Slides>
  <Notes>0</Notes>
  <HiddenSlides>0</HiddenSlides>
  <MMClips>0</MMClips>
  <ScaleCrop>false</ScaleCrop>
  <HeadingPairs>
    <vt:vector baseType="variant" size="6">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baseType="lpstr" size="9">
      <vt:lpstr>ＭＳ Ｐゴシック</vt:lpstr>
      <vt:lpstr>ＭＳ 明朝</vt:lpstr>
      <vt:lpstr>Arial</vt:lpstr>
      <vt:lpstr>Calibri</vt:lpstr>
      <vt:lpstr>Calibri Light</vt:lpstr>
      <vt:lpstr>Century</vt:lpstr>
      <vt:lpstr>Times New Roman</vt:lpstr>
      <vt:lpstr>Office テーマ</vt:lpstr>
      <vt:lpstr>事業内容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2020-11-10T05:17:11Z</cp:lastPrinted>
  <dcterms:created xsi:type="dcterms:W3CDTF">2020-09-24T05:38:34Z</dcterms:created>
  <dcterms:modified xsi:type="dcterms:W3CDTF">2021-03-17T11:08:58Z</dcterms:modified>
</cp:coreProperties>
</file>